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1" r:id="rId7"/>
    <p:sldId id="303" r:id="rId8"/>
    <p:sldId id="304" r:id="rId9"/>
    <p:sldId id="307" r:id="rId10"/>
    <p:sldId id="302" r:id="rId11"/>
    <p:sldId id="308" r:id="rId12"/>
    <p:sldId id="305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2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2" d="100"/>
          <a:sy n="62" d="100"/>
        </p:scale>
        <p:origin x="84" y="2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8F603A-DFA4-4793-BC37-59B4E8ED016A}" type="doc">
      <dgm:prSet loTypeId="urn:microsoft.com/office/officeart/2008/layout/LinedLis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EEA28D6-86E5-4131-9169-25C661F5236C}">
      <dgm:prSet/>
      <dgm:spPr/>
      <dgm:t>
        <a:bodyPr/>
        <a:lstStyle/>
        <a:p>
          <a:endParaRPr lang="en-US" dirty="0"/>
        </a:p>
      </dgm:t>
    </dgm:pt>
    <dgm:pt modelId="{ADC15FEC-BF55-477A-8733-ED6BBB3B4CE2}" type="parTrans" cxnId="{ACA42114-5AE4-46C4-ACB9-3EC45ABB56C8}">
      <dgm:prSet/>
      <dgm:spPr/>
      <dgm:t>
        <a:bodyPr/>
        <a:lstStyle/>
        <a:p>
          <a:endParaRPr lang="en-US"/>
        </a:p>
      </dgm:t>
    </dgm:pt>
    <dgm:pt modelId="{ECCC36F6-0AA2-4744-8B7B-932CD97E2773}" type="sibTrans" cxnId="{ACA42114-5AE4-46C4-ACB9-3EC45ABB56C8}">
      <dgm:prSet/>
      <dgm:spPr/>
      <dgm:t>
        <a:bodyPr/>
        <a:lstStyle/>
        <a:p>
          <a:endParaRPr lang="en-US"/>
        </a:p>
      </dgm:t>
    </dgm:pt>
    <dgm:pt modelId="{E9C11F34-3216-4BF4-906A-E9F5299C6A39}">
      <dgm:prSet/>
      <dgm:spPr/>
      <dgm:t>
        <a:bodyPr/>
        <a:lstStyle/>
        <a:p>
          <a:r>
            <a:rPr lang="en-US"/>
            <a:t>Shape of the Photon</a:t>
          </a:r>
        </a:p>
      </dgm:t>
    </dgm:pt>
    <dgm:pt modelId="{D292BD8A-FD80-4B37-8682-647C180ABA8C}" type="parTrans" cxnId="{92BE115B-E17F-40A8-B3BC-12955F58B8B9}">
      <dgm:prSet/>
      <dgm:spPr/>
      <dgm:t>
        <a:bodyPr/>
        <a:lstStyle/>
        <a:p>
          <a:endParaRPr lang="en-US"/>
        </a:p>
      </dgm:t>
    </dgm:pt>
    <dgm:pt modelId="{D0594344-E284-43E5-8677-E3E50A483BDC}" type="sibTrans" cxnId="{92BE115B-E17F-40A8-B3BC-12955F58B8B9}">
      <dgm:prSet/>
      <dgm:spPr/>
      <dgm:t>
        <a:bodyPr/>
        <a:lstStyle/>
        <a:p>
          <a:endParaRPr lang="en-US"/>
        </a:p>
      </dgm:t>
    </dgm:pt>
    <dgm:pt modelId="{51218BDE-20B0-461A-B0BA-B56D9B10E0A9}">
      <dgm:prSet/>
      <dgm:spPr/>
      <dgm:t>
        <a:bodyPr/>
        <a:lstStyle/>
        <a:p>
          <a:r>
            <a:rPr lang="en-US"/>
            <a:t>Hung-Ou-Mandel Experiment</a:t>
          </a:r>
        </a:p>
      </dgm:t>
    </dgm:pt>
    <dgm:pt modelId="{D026277F-67BB-4427-AB78-1B866F016238}" type="parTrans" cxnId="{AC4ADF13-235D-489E-9C64-5A71DE3BE189}">
      <dgm:prSet/>
      <dgm:spPr/>
      <dgm:t>
        <a:bodyPr/>
        <a:lstStyle/>
        <a:p>
          <a:endParaRPr lang="en-US"/>
        </a:p>
      </dgm:t>
    </dgm:pt>
    <dgm:pt modelId="{AF37C80E-0662-4AB2-8EC3-FF688C49D1CC}" type="sibTrans" cxnId="{AC4ADF13-235D-489E-9C64-5A71DE3BE189}">
      <dgm:prSet/>
      <dgm:spPr/>
      <dgm:t>
        <a:bodyPr/>
        <a:lstStyle/>
        <a:p>
          <a:endParaRPr lang="en-US"/>
        </a:p>
      </dgm:t>
    </dgm:pt>
    <dgm:pt modelId="{BE196D1A-E07A-462F-9901-0573EA54B922}">
      <dgm:prSet/>
      <dgm:spPr/>
      <dgm:t>
        <a:bodyPr/>
        <a:lstStyle/>
        <a:p>
          <a:r>
            <a:rPr lang="en-US"/>
            <a:t>Second Order Correlation Function</a:t>
          </a:r>
        </a:p>
      </dgm:t>
    </dgm:pt>
    <dgm:pt modelId="{3E68DFFC-413A-404D-951F-5E24E5577C9E}" type="parTrans" cxnId="{22580102-89AA-4368-80DF-E2A9BE6DC4EB}">
      <dgm:prSet/>
      <dgm:spPr/>
      <dgm:t>
        <a:bodyPr/>
        <a:lstStyle/>
        <a:p>
          <a:endParaRPr lang="en-US"/>
        </a:p>
      </dgm:t>
    </dgm:pt>
    <dgm:pt modelId="{AA56694F-BC97-480B-BA53-FABAB23A606B}" type="sibTrans" cxnId="{22580102-89AA-4368-80DF-E2A9BE6DC4EB}">
      <dgm:prSet/>
      <dgm:spPr/>
      <dgm:t>
        <a:bodyPr/>
        <a:lstStyle/>
        <a:p>
          <a:endParaRPr lang="en-US"/>
        </a:p>
      </dgm:t>
    </dgm:pt>
    <dgm:pt modelId="{BC82EFDE-6953-4BA8-8DE0-543BB7040E58}" type="pres">
      <dgm:prSet presAssocID="{258F603A-DFA4-4793-BC37-59B4E8ED016A}" presName="vert0" presStyleCnt="0">
        <dgm:presLayoutVars>
          <dgm:dir/>
          <dgm:animOne val="branch"/>
          <dgm:animLvl val="lvl"/>
        </dgm:presLayoutVars>
      </dgm:prSet>
      <dgm:spPr/>
    </dgm:pt>
    <dgm:pt modelId="{018D4543-BF33-4140-A497-70DAF6EAC69C}" type="pres">
      <dgm:prSet presAssocID="{5EEA28D6-86E5-4131-9169-25C661F5236C}" presName="thickLine" presStyleLbl="alignNode1" presStyleIdx="0" presStyleCnt="1"/>
      <dgm:spPr/>
    </dgm:pt>
    <dgm:pt modelId="{830E46BB-A7AB-4658-ABAC-69228A2EBCD1}" type="pres">
      <dgm:prSet presAssocID="{5EEA28D6-86E5-4131-9169-25C661F5236C}" presName="horz1" presStyleCnt="0"/>
      <dgm:spPr/>
    </dgm:pt>
    <dgm:pt modelId="{62754954-688F-4054-995D-C25C85F232D9}" type="pres">
      <dgm:prSet presAssocID="{5EEA28D6-86E5-4131-9169-25C661F5236C}" presName="tx1" presStyleLbl="revTx" presStyleIdx="0" presStyleCnt="4"/>
      <dgm:spPr/>
    </dgm:pt>
    <dgm:pt modelId="{79BE661F-8755-4A4A-AF60-FAE4E666CAA8}" type="pres">
      <dgm:prSet presAssocID="{5EEA28D6-86E5-4131-9169-25C661F5236C}" presName="vert1" presStyleCnt="0"/>
      <dgm:spPr/>
    </dgm:pt>
    <dgm:pt modelId="{BD276D50-38E4-4D46-93C6-E5B94E91103B}" type="pres">
      <dgm:prSet presAssocID="{E9C11F34-3216-4BF4-906A-E9F5299C6A39}" presName="vertSpace2a" presStyleCnt="0"/>
      <dgm:spPr/>
    </dgm:pt>
    <dgm:pt modelId="{CED159FB-E818-4E41-857F-68901AA09B64}" type="pres">
      <dgm:prSet presAssocID="{E9C11F34-3216-4BF4-906A-E9F5299C6A39}" presName="horz2" presStyleCnt="0"/>
      <dgm:spPr/>
    </dgm:pt>
    <dgm:pt modelId="{47D4FAC1-E5F8-4DB5-ABF7-932D37A4F658}" type="pres">
      <dgm:prSet presAssocID="{E9C11F34-3216-4BF4-906A-E9F5299C6A39}" presName="horzSpace2" presStyleCnt="0"/>
      <dgm:spPr/>
    </dgm:pt>
    <dgm:pt modelId="{C9FC9593-690A-48AC-BF54-75D70BEE5968}" type="pres">
      <dgm:prSet presAssocID="{E9C11F34-3216-4BF4-906A-E9F5299C6A39}" presName="tx2" presStyleLbl="revTx" presStyleIdx="1" presStyleCnt="4"/>
      <dgm:spPr/>
    </dgm:pt>
    <dgm:pt modelId="{DB64FBA6-F2BE-40DA-B7E5-B5FC1176CE52}" type="pres">
      <dgm:prSet presAssocID="{E9C11F34-3216-4BF4-906A-E9F5299C6A39}" presName="vert2" presStyleCnt="0"/>
      <dgm:spPr/>
    </dgm:pt>
    <dgm:pt modelId="{419FA05E-C4FF-4C4B-B8C6-3E3985136294}" type="pres">
      <dgm:prSet presAssocID="{E9C11F34-3216-4BF4-906A-E9F5299C6A39}" presName="thinLine2b" presStyleLbl="callout" presStyleIdx="0" presStyleCnt="3"/>
      <dgm:spPr/>
    </dgm:pt>
    <dgm:pt modelId="{1A8A58B6-7343-4788-AEAA-45D702C5486C}" type="pres">
      <dgm:prSet presAssocID="{E9C11F34-3216-4BF4-906A-E9F5299C6A39}" presName="vertSpace2b" presStyleCnt="0"/>
      <dgm:spPr/>
    </dgm:pt>
    <dgm:pt modelId="{0EBF2215-0EFB-42BF-8066-CCDFBBAC5662}" type="pres">
      <dgm:prSet presAssocID="{51218BDE-20B0-461A-B0BA-B56D9B10E0A9}" presName="horz2" presStyleCnt="0"/>
      <dgm:spPr/>
    </dgm:pt>
    <dgm:pt modelId="{400975E0-CDFB-4D95-9C09-C360B061DA0D}" type="pres">
      <dgm:prSet presAssocID="{51218BDE-20B0-461A-B0BA-B56D9B10E0A9}" presName="horzSpace2" presStyleCnt="0"/>
      <dgm:spPr/>
    </dgm:pt>
    <dgm:pt modelId="{476D0E7E-5B1D-44F5-BD95-BD0024CBB4EB}" type="pres">
      <dgm:prSet presAssocID="{51218BDE-20B0-461A-B0BA-B56D9B10E0A9}" presName="tx2" presStyleLbl="revTx" presStyleIdx="2" presStyleCnt="4"/>
      <dgm:spPr/>
    </dgm:pt>
    <dgm:pt modelId="{36F3D05D-A05B-4180-A569-DC4304EE69BD}" type="pres">
      <dgm:prSet presAssocID="{51218BDE-20B0-461A-B0BA-B56D9B10E0A9}" presName="vert2" presStyleCnt="0"/>
      <dgm:spPr/>
    </dgm:pt>
    <dgm:pt modelId="{1C16B7ED-060C-4D7C-BEAC-8B40EFEFF9BE}" type="pres">
      <dgm:prSet presAssocID="{51218BDE-20B0-461A-B0BA-B56D9B10E0A9}" presName="thinLine2b" presStyleLbl="callout" presStyleIdx="1" presStyleCnt="3"/>
      <dgm:spPr/>
    </dgm:pt>
    <dgm:pt modelId="{AA89E421-AC0D-4814-8975-19B883DB03C4}" type="pres">
      <dgm:prSet presAssocID="{51218BDE-20B0-461A-B0BA-B56D9B10E0A9}" presName="vertSpace2b" presStyleCnt="0"/>
      <dgm:spPr/>
    </dgm:pt>
    <dgm:pt modelId="{6BF663AC-29CB-49D0-8A54-DC19F3F664D8}" type="pres">
      <dgm:prSet presAssocID="{BE196D1A-E07A-462F-9901-0573EA54B922}" presName="horz2" presStyleCnt="0"/>
      <dgm:spPr/>
    </dgm:pt>
    <dgm:pt modelId="{23283B39-75C9-4CDA-B0E5-59D1364E37D2}" type="pres">
      <dgm:prSet presAssocID="{BE196D1A-E07A-462F-9901-0573EA54B922}" presName="horzSpace2" presStyleCnt="0"/>
      <dgm:spPr/>
    </dgm:pt>
    <dgm:pt modelId="{31A0C0C4-0BBE-48B0-BDB8-E4135CEF7088}" type="pres">
      <dgm:prSet presAssocID="{BE196D1A-E07A-462F-9901-0573EA54B922}" presName="tx2" presStyleLbl="revTx" presStyleIdx="3" presStyleCnt="4"/>
      <dgm:spPr/>
    </dgm:pt>
    <dgm:pt modelId="{C3FFFA6F-C6F7-4A88-9C8C-E3A25F0FC777}" type="pres">
      <dgm:prSet presAssocID="{BE196D1A-E07A-462F-9901-0573EA54B922}" presName="vert2" presStyleCnt="0"/>
      <dgm:spPr/>
    </dgm:pt>
    <dgm:pt modelId="{072370F4-F1FC-49B7-BFDE-A6FC9517B981}" type="pres">
      <dgm:prSet presAssocID="{BE196D1A-E07A-462F-9901-0573EA54B922}" presName="thinLine2b" presStyleLbl="callout" presStyleIdx="2" presStyleCnt="3"/>
      <dgm:spPr/>
    </dgm:pt>
    <dgm:pt modelId="{54909CAA-572F-41DF-AB1C-FC706D5443DC}" type="pres">
      <dgm:prSet presAssocID="{BE196D1A-E07A-462F-9901-0573EA54B922}" presName="vertSpace2b" presStyleCnt="0"/>
      <dgm:spPr/>
    </dgm:pt>
  </dgm:ptLst>
  <dgm:cxnLst>
    <dgm:cxn modelId="{22580102-89AA-4368-80DF-E2A9BE6DC4EB}" srcId="{5EEA28D6-86E5-4131-9169-25C661F5236C}" destId="{BE196D1A-E07A-462F-9901-0573EA54B922}" srcOrd="2" destOrd="0" parTransId="{3E68DFFC-413A-404D-951F-5E24E5577C9E}" sibTransId="{AA56694F-BC97-480B-BA53-FABAB23A606B}"/>
    <dgm:cxn modelId="{AC4ADF13-235D-489E-9C64-5A71DE3BE189}" srcId="{5EEA28D6-86E5-4131-9169-25C661F5236C}" destId="{51218BDE-20B0-461A-B0BA-B56D9B10E0A9}" srcOrd="1" destOrd="0" parTransId="{D026277F-67BB-4427-AB78-1B866F016238}" sibTransId="{AF37C80E-0662-4AB2-8EC3-FF688C49D1CC}"/>
    <dgm:cxn modelId="{ACA42114-5AE4-46C4-ACB9-3EC45ABB56C8}" srcId="{258F603A-DFA4-4793-BC37-59B4E8ED016A}" destId="{5EEA28D6-86E5-4131-9169-25C661F5236C}" srcOrd="0" destOrd="0" parTransId="{ADC15FEC-BF55-477A-8733-ED6BBB3B4CE2}" sibTransId="{ECCC36F6-0AA2-4744-8B7B-932CD97E2773}"/>
    <dgm:cxn modelId="{92BE115B-E17F-40A8-B3BC-12955F58B8B9}" srcId="{5EEA28D6-86E5-4131-9169-25C661F5236C}" destId="{E9C11F34-3216-4BF4-906A-E9F5299C6A39}" srcOrd="0" destOrd="0" parTransId="{D292BD8A-FD80-4B37-8682-647C180ABA8C}" sibTransId="{D0594344-E284-43E5-8677-E3E50A483BDC}"/>
    <dgm:cxn modelId="{ECAFDA55-7287-4930-BE1F-161F5ACC9D21}" type="presOf" srcId="{E9C11F34-3216-4BF4-906A-E9F5299C6A39}" destId="{C9FC9593-690A-48AC-BF54-75D70BEE5968}" srcOrd="0" destOrd="0" presId="urn:microsoft.com/office/officeart/2008/layout/LinedList"/>
    <dgm:cxn modelId="{8A757A84-1083-40C3-9375-36430C62ADD6}" type="presOf" srcId="{258F603A-DFA4-4793-BC37-59B4E8ED016A}" destId="{BC82EFDE-6953-4BA8-8DE0-543BB7040E58}" srcOrd="0" destOrd="0" presId="urn:microsoft.com/office/officeart/2008/layout/LinedList"/>
    <dgm:cxn modelId="{51E6E98A-335D-441D-A67C-F73832BBD302}" type="presOf" srcId="{51218BDE-20B0-461A-B0BA-B56D9B10E0A9}" destId="{476D0E7E-5B1D-44F5-BD95-BD0024CBB4EB}" srcOrd="0" destOrd="0" presId="urn:microsoft.com/office/officeart/2008/layout/LinedList"/>
    <dgm:cxn modelId="{37F80791-D69C-47B7-874C-5BA0E39FC103}" type="presOf" srcId="{BE196D1A-E07A-462F-9901-0573EA54B922}" destId="{31A0C0C4-0BBE-48B0-BDB8-E4135CEF7088}" srcOrd="0" destOrd="0" presId="urn:microsoft.com/office/officeart/2008/layout/LinedList"/>
    <dgm:cxn modelId="{24D53D92-C4C3-41BB-AA3F-75A091C41843}" type="presOf" srcId="{5EEA28D6-86E5-4131-9169-25C661F5236C}" destId="{62754954-688F-4054-995D-C25C85F232D9}" srcOrd="0" destOrd="0" presId="urn:microsoft.com/office/officeart/2008/layout/LinedList"/>
    <dgm:cxn modelId="{DDBD04BA-94F9-492A-A269-397A701714D3}" type="presParOf" srcId="{BC82EFDE-6953-4BA8-8DE0-543BB7040E58}" destId="{018D4543-BF33-4140-A497-70DAF6EAC69C}" srcOrd="0" destOrd="0" presId="urn:microsoft.com/office/officeart/2008/layout/LinedList"/>
    <dgm:cxn modelId="{10C39542-D3EC-43A1-BCE9-4AE836BB98D3}" type="presParOf" srcId="{BC82EFDE-6953-4BA8-8DE0-543BB7040E58}" destId="{830E46BB-A7AB-4658-ABAC-69228A2EBCD1}" srcOrd="1" destOrd="0" presId="urn:microsoft.com/office/officeart/2008/layout/LinedList"/>
    <dgm:cxn modelId="{812FD395-1C93-451E-B8DE-404BD6914E70}" type="presParOf" srcId="{830E46BB-A7AB-4658-ABAC-69228A2EBCD1}" destId="{62754954-688F-4054-995D-C25C85F232D9}" srcOrd="0" destOrd="0" presId="urn:microsoft.com/office/officeart/2008/layout/LinedList"/>
    <dgm:cxn modelId="{E30D38A4-703E-494D-A0A9-58499E8D0D47}" type="presParOf" srcId="{830E46BB-A7AB-4658-ABAC-69228A2EBCD1}" destId="{79BE661F-8755-4A4A-AF60-FAE4E666CAA8}" srcOrd="1" destOrd="0" presId="urn:microsoft.com/office/officeart/2008/layout/LinedList"/>
    <dgm:cxn modelId="{109259FC-4AD5-466B-B466-ADCE156B733B}" type="presParOf" srcId="{79BE661F-8755-4A4A-AF60-FAE4E666CAA8}" destId="{BD276D50-38E4-4D46-93C6-E5B94E91103B}" srcOrd="0" destOrd="0" presId="urn:microsoft.com/office/officeart/2008/layout/LinedList"/>
    <dgm:cxn modelId="{5FECA48F-EFF7-4354-8F8D-B9D59DEC1DE2}" type="presParOf" srcId="{79BE661F-8755-4A4A-AF60-FAE4E666CAA8}" destId="{CED159FB-E818-4E41-857F-68901AA09B64}" srcOrd="1" destOrd="0" presId="urn:microsoft.com/office/officeart/2008/layout/LinedList"/>
    <dgm:cxn modelId="{20FDC6E6-095B-43D1-ADC1-3913C3164407}" type="presParOf" srcId="{CED159FB-E818-4E41-857F-68901AA09B64}" destId="{47D4FAC1-E5F8-4DB5-ABF7-932D37A4F658}" srcOrd="0" destOrd="0" presId="urn:microsoft.com/office/officeart/2008/layout/LinedList"/>
    <dgm:cxn modelId="{9E87F4DC-48B8-45CC-8D84-7C1756CD566C}" type="presParOf" srcId="{CED159FB-E818-4E41-857F-68901AA09B64}" destId="{C9FC9593-690A-48AC-BF54-75D70BEE5968}" srcOrd="1" destOrd="0" presId="urn:microsoft.com/office/officeart/2008/layout/LinedList"/>
    <dgm:cxn modelId="{A4619A38-77A2-4F7D-9FAA-56D5165F5E5F}" type="presParOf" srcId="{CED159FB-E818-4E41-857F-68901AA09B64}" destId="{DB64FBA6-F2BE-40DA-B7E5-B5FC1176CE52}" srcOrd="2" destOrd="0" presId="urn:microsoft.com/office/officeart/2008/layout/LinedList"/>
    <dgm:cxn modelId="{77F4A3F5-3BC6-4BEC-87E2-EE7EEA3AAC36}" type="presParOf" srcId="{79BE661F-8755-4A4A-AF60-FAE4E666CAA8}" destId="{419FA05E-C4FF-4C4B-B8C6-3E3985136294}" srcOrd="2" destOrd="0" presId="urn:microsoft.com/office/officeart/2008/layout/LinedList"/>
    <dgm:cxn modelId="{CF7648CC-EC40-4C7B-8C0C-9BB419958100}" type="presParOf" srcId="{79BE661F-8755-4A4A-AF60-FAE4E666CAA8}" destId="{1A8A58B6-7343-4788-AEAA-45D702C5486C}" srcOrd="3" destOrd="0" presId="urn:microsoft.com/office/officeart/2008/layout/LinedList"/>
    <dgm:cxn modelId="{4DDF8C37-2477-464A-A67C-682E43B0303F}" type="presParOf" srcId="{79BE661F-8755-4A4A-AF60-FAE4E666CAA8}" destId="{0EBF2215-0EFB-42BF-8066-CCDFBBAC5662}" srcOrd="4" destOrd="0" presId="urn:microsoft.com/office/officeart/2008/layout/LinedList"/>
    <dgm:cxn modelId="{2B54796E-1D5D-4803-8639-0B7174CF60A2}" type="presParOf" srcId="{0EBF2215-0EFB-42BF-8066-CCDFBBAC5662}" destId="{400975E0-CDFB-4D95-9C09-C360B061DA0D}" srcOrd="0" destOrd="0" presId="urn:microsoft.com/office/officeart/2008/layout/LinedList"/>
    <dgm:cxn modelId="{900D2A83-AF3A-44CC-88D5-B12B0372C405}" type="presParOf" srcId="{0EBF2215-0EFB-42BF-8066-CCDFBBAC5662}" destId="{476D0E7E-5B1D-44F5-BD95-BD0024CBB4EB}" srcOrd="1" destOrd="0" presId="urn:microsoft.com/office/officeart/2008/layout/LinedList"/>
    <dgm:cxn modelId="{964F87E0-E9A8-4D35-9E14-689597001527}" type="presParOf" srcId="{0EBF2215-0EFB-42BF-8066-CCDFBBAC5662}" destId="{36F3D05D-A05B-4180-A569-DC4304EE69BD}" srcOrd="2" destOrd="0" presId="urn:microsoft.com/office/officeart/2008/layout/LinedList"/>
    <dgm:cxn modelId="{834E1C95-3C9F-40C7-83D1-2E889377886D}" type="presParOf" srcId="{79BE661F-8755-4A4A-AF60-FAE4E666CAA8}" destId="{1C16B7ED-060C-4D7C-BEAC-8B40EFEFF9BE}" srcOrd="5" destOrd="0" presId="urn:microsoft.com/office/officeart/2008/layout/LinedList"/>
    <dgm:cxn modelId="{3E17E922-1568-4BD9-A6B9-0346C4BD0C8F}" type="presParOf" srcId="{79BE661F-8755-4A4A-AF60-FAE4E666CAA8}" destId="{AA89E421-AC0D-4814-8975-19B883DB03C4}" srcOrd="6" destOrd="0" presId="urn:microsoft.com/office/officeart/2008/layout/LinedList"/>
    <dgm:cxn modelId="{EF0ADE0D-4A96-491E-A50E-54C3F85E1263}" type="presParOf" srcId="{79BE661F-8755-4A4A-AF60-FAE4E666CAA8}" destId="{6BF663AC-29CB-49D0-8A54-DC19F3F664D8}" srcOrd="7" destOrd="0" presId="urn:microsoft.com/office/officeart/2008/layout/LinedList"/>
    <dgm:cxn modelId="{CC1D39B6-C209-4B7C-BDEC-9E88A1659C67}" type="presParOf" srcId="{6BF663AC-29CB-49D0-8A54-DC19F3F664D8}" destId="{23283B39-75C9-4CDA-B0E5-59D1364E37D2}" srcOrd="0" destOrd="0" presId="urn:microsoft.com/office/officeart/2008/layout/LinedList"/>
    <dgm:cxn modelId="{E25A8B20-923C-45DB-8374-865F08089103}" type="presParOf" srcId="{6BF663AC-29CB-49D0-8A54-DC19F3F664D8}" destId="{31A0C0C4-0BBE-48B0-BDB8-E4135CEF7088}" srcOrd="1" destOrd="0" presId="urn:microsoft.com/office/officeart/2008/layout/LinedList"/>
    <dgm:cxn modelId="{168BA6AE-8B94-4158-989D-B61D272DCB40}" type="presParOf" srcId="{6BF663AC-29CB-49D0-8A54-DC19F3F664D8}" destId="{C3FFFA6F-C6F7-4A88-9C8C-E3A25F0FC777}" srcOrd="2" destOrd="0" presId="urn:microsoft.com/office/officeart/2008/layout/LinedList"/>
    <dgm:cxn modelId="{D18F6702-4018-4CBE-AC4D-80DF9482372A}" type="presParOf" srcId="{79BE661F-8755-4A4A-AF60-FAE4E666CAA8}" destId="{072370F4-F1FC-49B7-BFDE-A6FC9517B981}" srcOrd="8" destOrd="0" presId="urn:microsoft.com/office/officeart/2008/layout/LinedList"/>
    <dgm:cxn modelId="{B6F7457F-3FA3-4B34-837F-EEBD26CB0EDB}" type="presParOf" srcId="{79BE661F-8755-4A4A-AF60-FAE4E666CAA8}" destId="{54909CAA-572F-41DF-AB1C-FC706D5443DC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8D4543-BF33-4140-A497-70DAF6EAC69C}">
      <dsp:nvSpPr>
        <dsp:cNvPr id="0" name=""/>
        <dsp:cNvSpPr/>
      </dsp:nvSpPr>
      <dsp:spPr>
        <a:xfrm>
          <a:off x="0" y="0"/>
          <a:ext cx="10058399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754954-688F-4054-995D-C25C85F232D9}">
      <dsp:nvSpPr>
        <dsp:cNvPr id="0" name=""/>
        <dsp:cNvSpPr/>
      </dsp:nvSpPr>
      <dsp:spPr>
        <a:xfrm>
          <a:off x="0" y="0"/>
          <a:ext cx="2011680" cy="37608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0" y="0"/>
        <a:ext cx="2011680" cy="3760891"/>
      </dsp:txXfrm>
    </dsp:sp>
    <dsp:sp modelId="{C9FC9593-690A-48AC-BF54-75D70BEE5968}">
      <dsp:nvSpPr>
        <dsp:cNvPr id="0" name=""/>
        <dsp:cNvSpPr/>
      </dsp:nvSpPr>
      <dsp:spPr>
        <a:xfrm>
          <a:off x="2162556" y="58763"/>
          <a:ext cx="7895844" cy="1175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Shape of the Photon</a:t>
          </a:r>
        </a:p>
      </dsp:txBody>
      <dsp:txXfrm>
        <a:off x="2162556" y="58763"/>
        <a:ext cx="7895844" cy="1175278"/>
      </dsp:txXfrm>
    </dsp:sp>
    <dsp:sp modelId="{419FA05E-C4FF-4C4B-B8C6-3E3985136294}">
      <dsp:nvSpPr>
        <dsp:cNvPr id="0" name=""/>
        <dsp:cNvSpPr/>
      </dsp:nvSpPr>
      <dsp:spPr>
        <a:xfrm>
          <a:off x="2011680" y="1234042"/>
          <a:ext cx="804672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6D0E7E-5B1D-44F5-BD95-BD0024CBB4EB}">
      <dsp:nvSpPr>
        <dsp:cNvPr id="0" name=""/>
        <dsp:cNvSpPr/>
      </dsp:nvSpPr>
      <dsp:spPr>
        <a:xfrm>
          <a:off x="2162556" y="1292806"/>
          <a:ext cx="7895844" cy="1175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Hung-Ou-Mandel Experiment</a:t>
          </a:r>
        </a:p>
      </dsp:txBody>
      <dsp:txXfrm>
        <a:off x="2162556" y="1292806"/>
        <a:ext cx="7895844" cy="1175278"/>
      </dsp:txXfrm>
    </dsp:sp>
    <dsp:sp modelId="{1C16B7ED-060C-4D7C-BEAC-8B40EFEFF9BE}">
      <dsp:nvSpPr>
        <dsp:cNvPr id="0" name=""/>
        <dsp:cNvSpPr/>
      </dsp:nvSpPr>
      <dsp:spPr>
        <a:xfrm>
          <a:off x="2011680" y="2468084"/>
          <a:ext cx="804672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A0C0C4-0BBE-48B0-BDB8-E4135CEF7088}">
      <dsp:nvSpPr>
        <dsp:cNvPr id="0" name=""/>
        <dsp:cNvSpPr/>
      </dsp:nvSpPr>
      <dsp:spPr>
        <a:xfrm>
          <a:off x="2162556" y="2526848"/>
          <a:ext cx="7895844" cy="1175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Second Order Correlation Function</a:t>
          </a:r>
        </a:p>
      </dsp:txBody>
      <dsp:txXfrm>
        <a:off x="2162556" y="2526848"/>
        <a:ext cx="7895844" cy="1175278"/>
      </dsp:txXfrm>
    </dsp:sp>
    <dsp:sp modelId="{072370F4-F1FC-49B7-BFDE-A6FC9517B981}">
      <dsp:nvSpPr>
        <dsp:cNvPr id="0" name=""/>
        <dsp:cNvSpPr/>
      </dsp:nvSpPr>
      <dsp:spPr>
        <a:xfrm>
          <a:off x="2011680" y="3702127"/>
          <a:ext cx="804672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gif>
</file>

<file path=ppt/media/image21.jpeg>
</file>

<file path=ppt/media/image22.jpeg>
</file>

<file path=ppt/media/image23.jpeg>
</file>

<file path=ppt/media/image24.wmf>
</file>

<file path=ppt/media/image25.wmf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Can You Feel the Beat?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 fontScale="77500" lnSpcReduction="20000"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Measuring the quantum beat </a:t>
            </a:r>
          </a:p>
          <a:p>
            <a:pPr algn="r">
              <a:lnSpc>
                <a:spcPct val="100000"/>
              </a:lnSpc>
            </a:pPr>
            <a:r>
              <a:rPr lang="en-US" sz="1600" dirty="0"/>
              <a:t>Shivam Suthendran (20499543)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57" name="Straight Connector 205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F4FAA6B4-BAFB-4474-9B14-DC83A9096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EF2EAFD-5E30-C2A4-1216-86C06F995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2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Photon - 1</a:t>
            </a:r>
          </a:p>
        </p:txBody>
      </p:sp>
      <p:cxnSp>
        <p:nvCxnSpPr>
          <p:cNvPr id="2061" name="Straight Connector 2060">
            <a:extLst>
              <a:ext uri="{FF2B5EF4-FFF2-40B4-BE49-F238E27FC236}">
                <a16:creationId xmlns:a16="http://schemas.microsoft.com/office/drawing/2014/main" id="{4364CDC3-ADB0-4691-9286-5925F160C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1509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quantum mechanics - Difference between spin and polarization of a photon -  Physics Stack Exchange">
            <a:extLst>
              <a:ext uri="{FF2B5EF4-FFF2-40B4-BE49-F238E27FC236}">
                <a16:creationId xmlns:a16="http://schemas.microsoft.com/office/drawing/2014/main" id="{52043C89-4F03-48DA-06EC-9F818F50B81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36320" y="2834876"/>
            <a:ext cx="2939515" cy="2307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C28750C-A401-2D76-4689-2C0CC4FC6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459" y="2420292"/>
            <a:ext cx="2939514" cy="1094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8CB041-53BA-3E7E-1D3C-CC6851E815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6460" y="4450574"/>
            <a:ext cx="2939514" cy="1117015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A8C623-EAA6-0FDA-D2E4-AC5CA1768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37704" y="2108201"/>
            <a:ext cx="3557016" cy="3760891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endParaRPr lang="en-US" sz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sz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sz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sz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Natural fit for the harmonic oscillator framework 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But there is a small problem!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Polarization Dependent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DB148495-5F82-48E2-A76C-C8E1C8949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440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89" name="Straight Connector 3088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91" name="Rectangle 3090">
            <a:extLst>
              <a:ext uri="{FF2B5EF4-FFF2-40B4-BE49-F238E27FC236}">
                <a16:creationId xmlns:a16="http://schemas.microsoft.com/office/drawing/2014/main" id="{F4FAA6B4-BAFB-4474-9B14-DC83A9096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E22590-98E5-1017-6969-10C294F47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Photon - 2</a:t>
            </a:r>
          </a:p>
        </p:txBody>
      </p:sp>
      <p:cxnSp>
        <p:nvCxnSpPr>
          <p:cNvPr id="3093" name="Straight Connector 3092">
            <a:extLst>
              <a:ext uri="{FF2B5EF4-FFF2-40B4-BE49-F238E27FC236}">
                <a16:creationId xmlns:a16="http://schemas.microsoft.com/office/drawing/2014/main" id="{4364CDC3-ADB0-4691-9286-5925F160C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9CC026-11FC-E369-B33F-83478F6583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81" y="2108201"/>
            <a:ext cx="3557016" cy="3760891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/>
                </a:solidFill>
              </a:rPr>
              <a:t>“Density Operators of Coherent Fields”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R. J. Glauber and U. M </a:t>
            </a:r>
            <a:r>
              <a:rPr lang="en-US" sz="1800" dirty="0" err="1">
                <a:solidFill>
                  <a:schemeClr val="tx1"/>
                </a:solidFill>
              </a:rPr>
              <a:t>Titul</a:t>
            </a:r>
            <a:r>
              <a:rPr lang="en-CA" sz="180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æ</a:t>
            </a:r>
            <a:r>
              <a:rPr lang="en-US" sz="1800" dirty="0">
                <a:solidFill>
                  <a:schemeClr val="tx1"/>
                </a:solidFill>
              </a:rPr>
              <a:t>r (GT)</a:t>
            </a:r>
          </a:p>
          <a:p>
            <a:r>
              <a:rPr lang="en-US" sz="2400" dirty="0">
                <a:solidFill>
                  <a:schemeClr val="tx1"/>
                </a:solidFill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</a:rPr>
              <a:t>Found Relationship Between: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Inverse Lifetime of Photon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And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Spectrum of Frequencies</a:t>
            </a:r>
          </a:p>
        </p:txBody>
      </p:sp>
      <p:pic>
        <p:nvPicPr>
          <p:cNvPr id="3082" name="Picture 10" descr="NEWS CAMPUS. Totgesagte leben länger... FORSCHUNG 10 Lange Nacht der  Forschung. LEHRE &amp; STUDIUM 19 RettungssanitäterInnen-Ausbildung - PDF  Kostenfreier Download">
            <a:extLst>
              <a:ext uri="{FF2B5EF4-FFF2-40B4-BE49-F238E27FC236}">
                <a16:creationId xmlns:a16="http://schemas.microsoft.com/office/drawing/2014/main" id="{26BCE05D-0389-1250-A487-84FF23F81E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9" r="25505" b="-2"/>
          <a:stretch/>
        </p:blipFill>
        <p:spPr bwMode="auto">
          <a:xfrm>
            <a:off x="8111574" y="2057401"/>
            <a:ext cx="3044106" cy="3760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Photo">
            <a:extLst>
              <a:ext uri="{FF2B5EF4-FFF2-40B4-BE49-F238E27FC236}">
                <a16:creationId xmlns:a16="http://schemas.microsoft.com/office/drawing/2014/main" id="{9BED4D25-CC9D-3B36-C1BC-9DAF4879823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2338"/>
          <a:stretch/>
        </p:blipFill>
        <p:spPr bwMode="auto">
          <a:xfrm>
            <a:off x="4860882" y="2057413"/>
            <a:ext cx="3044106" cy="3760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5" name="Rectangle 3094">
            <a:extLst>
              <a:ext uri="{FF2B5EF4-FFF2-40B4-BE49-F238E27FC236}">
                <a16:creationId xmlns:a16="http://schemas.microsoft.com/office/drawing/2014/main" id="{DB148495-5F82-48E2-A76C-C8E1C8949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21091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9B4056F-1959-4627-A683-77F6C0603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black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490A1889-A56C-F9BA-C550-A88BA34D7C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999" y="1179329"/>
            <a:ext cx="10925102" cy="248546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8D7349B-C9FA-4FCE-A1FF-948F460A3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554906"/>
            <a:ext cx="12188952" cy="230309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4C63F5-F7E2-43A3-FC78-961DDEDCD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8" y="4905301"/>
            <a:ext cx="4988879" cy="15544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/>
              <a:t>The Photon - 3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5646586-8E5D-4A2B-BDA9-01CE28AC8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0770" y="5247564"/>
            <a:ext cx="0" cy="87345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B99CDA-8111-CAB4-C0B1-6A3F41B12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64301" y="4905300"/>
            <a:ext cx="5493699" cy="1554485"/>
          </a:xfrm>
        </p:spPr>
        <p:txBody>
          <a:bodyPr vert="horz" lIns="0" tIns="45720" rIns="0" bIns="45720" rtlCol="0" anchor="ctr">
            <a:normAutofit/>
          </a:bodyPr>
          <a:lstStyle/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sz="2000" dirty="0"/>
              <a:t>Gave rise to Temporal Mode Functions 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Mode Function Defined by LWKR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810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9B4056F-1959-4627-A683-77F6C0603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1F6508-9954-E414-C514-60914BF0DC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999" y="1179329"/>
            <a:ext cx="10925102" cy="248546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8D7349B-C9FA-4FCE-A1FF-948F460A3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554906"/>
            <a:ext cx="12188952" cy="230309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BE394F-A6FD-903A-6703-4DFA37671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8" y="4905301"/>
            <a:ext cx="4988879" cy="15544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/>
              <a:t>The Photon - 4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5646586-8E5D-4A2B-BDA9-01CE28AC8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0770" y="5247564"/>
            <a:ext cx="0" cy="87345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87C36F16-0CD7-FF90-F126-DF6E805013B2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6064301" y="4905300"/>
                <a:ext cx="5493699" cy="1554485"/>
              </a:xfrm>
            </p:spPr>
            <p:txBody>
              <a:bodyPr vert="horz" lIns="0" tIns="45720" rIns="0" bIns="45720" rtlCol="0" anchor="ctr">
                <a:normAutofit/>
              </a:bodyPr>
              <a:lstStyle/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</a:rPr>
                      <m:t>𝛿𝜏</m:t>
                    </m:r>
                  </m:oMath>
                </a14:m>
                <a:r>
                  <a:rPr lang="en-US" dirty="0"/>
                  <a:t> is the temporal separation between photons</a:t>
                </a:r>
              </a:p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is the central frequency between photon a and b</a:t>
                </a:r>
              </a:p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en-US" dirty="0"/>
                  <a:t> is the separation between photons a and b</a:t>
                </a:r>
              </a:p>
            </p:txBody>
          </p:sp>
        </mc:Choice>
        <mc:Fallback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87C36F16-0CD7-FF90-F126-DF6E805013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6064301" y="4905300"/>
                <a:ext cx="5493699" cy="1554485"/>
              </a:xfrm>
              <a:blipFill>
                <a:blip r:embed="rId3"/>
                <a:stretch>
                  <a:fillRect l="-155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7010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1" name="Rectangle 411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113" name="Straight Connector 411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115" name="Rectangle 4114">
            <a:extLst>
              <a:ext uri="{FF2B5EF4-FFF2-40B4-BE49-F238E27FC236}">
                <a16:creationId xmlns:a16="http://schemas.microsoft.com/office/drawing/2014/main" id="{B2497AD7-494E-467E-8084-3B7B78A92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71BD6-7B80-6AD4-0C2F-BFDE70A77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4712571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chemeClr val="tx1">
                    <a:lumMod val="75000"/>
                    <a:lumOff val="25000"/>
                  </a:schemeClr>
                </a:solidFill>
              </a:rPr>
              <a:t>The HOM Experiment - 1 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117" name="Straight Connector 4116">
            <a:extLst>
              <a:ext uri="{FF2B5EF4-FFF2-40B4-BE49-F238E27FC236}">
                <a16:creationId xmlns:a16="http://schemas.microsoft.com/office/drawing/2014/main" id="{083CCEFB-C9A4-47E8-8467-3574B0C25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46411" y="1922415"/>
            <a:ext cx="44805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AE6107-6C42-9061-F390-4A8D340A1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80" y="2108201"/>
            <a:ext cx="4712571" cy="3760891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Conceived by Chung Ki Hong, Zheyu Ou, and Leonard Mandel in 1987</a:t>
            </a:r>
          </a:p>
          <a:p>
            <a:pPr>
              <a:lnSpc>
                <a:spcPct val="100000"/>
              </a:lnSpc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Landmark Experiment in Quantum Optics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F19F3658-9E00-41C2-3E2B-4ABE75ED6C6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1" r="1" b="1"/>
          <a:stretch/>
        </p:blipFill>
        <p:spPr bwMode="auto">
          <a:xfrm>
            <a:off x="6265647" y="-5"/>
            <a:ext cx="2917456" cy="340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Leonard Mandel | Living History | Optica">
            <a:extLst>
              <a:ext uri="{FF2B5EF4-FFF2-40B4-BE49-F238E27FC236}">
                <a16:creationId xmlns:a16="http://schemas.microsoft.com/office/drawing/2014/main" id="{94808F8A-9E24-C6BE-8360-BD9D259E08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8" r="-3" b="4276"/>
          <a:stretch/>
        </p:blipFill>
        <p:spPr bwMode="auto">
          <a:xfrm>
            <a:off x="9274543" y="-2656"/>
            <a:ext cx="2917457" cy="3407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Zhe-Yu Jeff Ou, Ph.D.">
            <a:extLst>
              <a:ext uri="{FF2B5EF4-FFF2-40B4-BE49-F238E27FC236}">
                <a16:creationId xmlns:a16="http://schemas.microsoft.com/office/drawing/2014/main" id="{DED1A8D7-F65B-DCC4-0FDF-5229883721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3" r="4" b="4"/>
          <a:stretch/>
        </p:blipFill>
        <p:spPr bwMode="auto">
          <a:xfrm>
            <a:off x="6261933" y="3494319"/>
            <a:ext cx="2917457" cy="2903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Leonard Mandel | LibraryThing">
            <a:extLst>
              <a:ext uri="{FF2B5EF4-FFF2-40B4-BE49-F238E27FC236}">
                <a16:creationId xmlns:a16="http://schemas.microsoft.com/office/drawing/2014/main" id="{815B65A2-0075-5A53-043D-9A84153617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0" r="3003"/>
          <a:stretch/>
        </p:blipFill>
        <p:spPr bwMode="auto">
          <a:xfrm>
            <a:off x="9274543" y="3494319"/>
            <a:ext cx="2917457" cy="2903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9" name="Rectangle 4118">
            <a:extLst>
              <a:ext uri="{FF2B5EF4-FFF2-40B4-BE49-F238E27FC236}">
                <a16:creationId xmlns:a16="http://schemas.microsoft.com/office/drawing/2014/main" id="{9F8411DF-B411-42CF-B66E-D83DCDC33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C27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49621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BE8EE-95F0-9E17-562A-C3C58DC2D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HOM Experiment - 2</a:t>
            </a:r>
            <a:endParaRPr lang="en-C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D523F-14DE-BDDB-3BE1-FDE89F7DE8B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Two Photons are Incident Upon a Beam Splitter</a:t>
            </a:r>
          </a:p>
          <a:p>
            <a:r>
              <a:rPr lang="en-US" dirty="0"/>
              <a:t>Output Beams are Incident Upon a Photodetector</a:t>
            </a:r>
          </a:p>
          <a:p>
            <a:r>
              <a:rPr lang="en-US" dirty="0"/>
              <a:t>Delay between Detections Measured</a:t>
            </a:r>
          </a:p>
          <a:p>
            <a:endParaRPr lang="en-CA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8D658D5E-B33B-D524-6B9C-6A216E9C55AD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2988083"/>
              </p:ext>
            </p:extLst>
          </p:nvPr>
        </p:nvGraphicFramePr>
        <p:xfrm>
          <a:off x="5180642" y="1398319"/>
          <a:ext cx="6647701" cy="40613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178160" imgH="2552760" progId="PBrush">
                  <p:embed/>
                </p:oleObj>
              </mc:Choice>
              <mc:Fallback>
                <p:oleObj name="Bitmap Image" r:id="rId2" imgW="4178160" imgH="25527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EBF6E50-6557-0907-9315-12380437FC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180642" y="1398319"/>
                        <a:ext cx="6647701" cy="40613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9989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1" name="Rectangle 411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113" name="Straight Connector 411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115" name="Rectangle 4114">
            <a:extLst>
              <a:ext uri="{FF2B5EF4-FFF2-40B4-BE49-F238E27FC236}">
                <a16:creationId xmlns:a16="http://schemas.microsoft.com/office/drawing/2014/main" id="{B2497AD7-494E-467E-8084-3B7B78A92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71BD6-7B80-6AD4-0C2F-BFDE70A77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4712571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HOM Experiment - 3</a:t>
            </a:r>
          </a:p>
        </p:txBody>
      </p:sp>
      <p:cxnSp>
        <p:nvCxnSpPr>
          <p:cNvPr id="4117" name="Straight Connector 4116">
            <a:extLst>
              <a:ext uri="{FF2B5EF4-FFF2-40B4-BE49-F238E27FC236}">
                <a16:creationId xmlns:a16="http://schemas.microsoft.com/office/drawing/2014/main" id="{083CCEFB-C9A4-47E8-8467-3574B0C25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46411" y="1922415"/>
            <a:ext cx="44805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AE6107-6C42-9061-F390-4A8D340A1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80" y="2108201"/>
            <a:ext cx="4712571" cy="3760891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sz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Found that if there was no temporal separation and the photons were indistinguishable – Coincidence counts were nonexistent</a:t>
            </a:r>
          </a:p>
          <a:p>
            <a:pPr>
              <a:lnSpc>
                <a:spcPct val="100000"/>
              </a:lnSpc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Purely Quantum Effect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19" name="Rectangle 4118">
            <a:extLst>
              <a:ext uri="{FF2B5EF4-FFF2-40B4-BE49-F238E27FC236}">
                <a16:creationId xmlns:a16="http://schemas.microsoft.com/office/drawing/2014/main" id="{9F8411DF-B411-42CF-B66E-D83DCDC33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C27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4C003862-9F3A-7BB5-7E14-EF9712FB7B3A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8465761"/>
              </p:ext>
            </p:extLst>
          </p:nvPr>
        </p:nvGraphicFramePr>
        <p:xfrm>
          <a:off x="5810250" y="2046288"/>
          <a:ext cx="5927725" cy="3994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315880" imgH="7626240" progId="PBrush">
                  <p:embed/>
                </p:oleObj>
              </mc:Choice>
              <mc:Fallback>
                <p:oleObj name="Bitmap Image" r:id="rId2" imgW="11315880" imgH="7626240" progId="PBrush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B445BE8-C2B7-DA08-8A50-B5E426FA7C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810250" y="2046288"/>
                        <a:ext cx="5927725" cy="3994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2E23D303-4431-64CD-AC84-DA5D3450F333}"/>
              </a:ext>
            </a:extLst>
          </p:cNvPr>
          <p:cNvSpPr txBox="1"/>
          <p:nvPr/>
        </p:nvSpPr>
        <p:spPr>
          <a:xfrm>
            <a:off x="6096000" y="6376155"/>
            <a:ext cx="5504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https://www.mdpi.com/1424-8220/20/12/3475/htm</a:t>
            </a:r>
          </a:p>
        </p:txBody>
      </p:sp>
    </p:spTree>
    <p:extLst>
      <p:ext uri="{BB962C8B-B14F-4D97-AF65-F5344CB8AC3E}">
        <p14:creationId xmlns:p14="http://schemas.microsoft.com/office/powerpoint/2010/main" val="23570528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D40791F6-715D-481A-9C4A-3645AECF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59926B-684A-8541-9ABF-0663286AE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7309" y="634946"/>
            <a:ext cx="6432434" cy="145075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HOM Experiment – The Math - 1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1A722A-D058-2265-FE9D-E004AAEE2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821" y="4438842"/>
            <a:ext cx="4001315" cy="1430470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40F83A4-FAC4-4867-95A5-BBFD280C7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0720" y="2267421"/>
            <a:ext cx="60350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AD5D902-1A89-4DE8-4701-9EAF919235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6820" y="2666078"/>
            <a:ext cx="4001315" cy="94030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DEDCF-9FC4-164A-ED35-BC57DB6F4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17308" y="2407436"/>
            <a:ext cx="6432434" cy="3461658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Photon Creation – Creation Operators Acting on Vacuum State</a:t>
            </a:r>
          </a:p>
          <a:p>
            <a:pPr>
              <a:lnSpc>
                <a:spcPct val="100000"/>
              </a:lnSpc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Beam Splitter Transformation – From Input Photons 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Output Photons 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11CBAFA-D7E0-40A7-BB94-2C05304B4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66279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9B4056F-1959-4627-A683-77F6C0603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72BF79A-306F-BCC4-2A15-01473B322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999" y="1766553"/>
            <a:ext cx="10925102" cy="131101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8D7349B-C9FA-4FCE-A1FF-948F460A3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554906"/>
            <a:ext cx="12188952" cy="230309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21E23C-1F06-3090-FDF3-C5113099D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8" y="4905301"/>
            <a:ext cx="4988879" cy="155448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r"/>
            <a:r>
              <a:rPr lang="en-US" sz="4000" dirty="0"/>
              <a:t>The HOM Experiment – The Math - 2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5646586-8E5D-4A2B-BDA9-01CE28AC8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0770" y="5247564"/>
            <a:ext cx="0" cy="87345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554387-FCBD-F437-7189-53A221E4C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64301" y="4905300"/>
            <a:ext cx="5493699" cy="1554485"/>
          </a:xfrm>
        </p:spPr>
        <p:txBody>
          <a:bodyPr vert="horz" lIns="0" tIns="45720" rIns="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Final Result of the HOM Experiment – No Coincidence Counts!</a:t>
            </a:r>
          </a:p>
        </p:txBody>
      </p:sp>
    </p:spTree>
    <p:extLst>
      <p:ext uri="{BB962C8B-B14F-4D97-AF65-F5344CB8AC3E}">
        <p14:creationId xmlns:p14="http://schemas.microsoft.com/office/powerpoint/2010/main" val="5490320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9" name="Rectangle 7176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190" name="Straight Connector 7178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91" name="Rectangle 7180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B86BA9-1309-FFD2-3BB6-A782136DE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The Second Order Correlation Function</a:t>
            </a:r>
          </a:p>
        </p:txBody>
      </p:sp>
      <p:cxnSp>
        <p:nvCxnSpPr>
          <p:cNvPr id="7192" name="Straight Connector 7182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782691-C428-CB8C-5079-64C73D8F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7" y="2546224"/>
            <a:ext cx="3448259" cy="3342747"/>
          </a:xfrm>
        </p:spPr>
        <p:txBody>
          <a:bodyPr vert="horz" lIns="0" tIns="45720" rIns="0" bIns="45720" rtlCol="0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Motivated by the Experiments of R. Hanbury-Brown and R. Twiss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Wanted to Prove that a Beam Splitter was Sufficient to Determine Star Size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Found that Input Intensity was Proportional to Output Current Fluctuations</a:t>
            </a:r>
          </a:p>
        </p:txBody>
      </p:sp>
      <p:pic>
        <p:nvPicPr>
          <p:cNvPr id="7172" name="Picture 4" descr="First Observation of Photon Correlations (Bunching) with Beamsplitter and  Photomultipliers (Robert Hanbury Brown and Richard Quintin Twiss) |  SpringerLink">
            <a:extLst>
              <a:ext uri="{FF2B5EF4-FFF2-40B4-BE49-F238E27FC236}">
                <a16:creationId xmlns:a16="http://schemas.microsoft.com/office/drawing/2014/main" id="{03DB2332-55BB-CD6A-8005-C0231D17D5E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6" r="-2" b="-2"/>
          <a:stretch/>
        </p:blipFill>
        <p:spPr bwMode="auto">
          <a:xfrm>
            <a:off x="4654296" y="10"/>
            <a:ext cx="753770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5357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Summary of Contents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4116174"/>
              </p:ext>
            </p:extLst>
          </p:nvPr>
        </p:nvGraphicFramePr>
        <p:xfrm>
          <a:off x="1096963" y="2216879"/>
          <a:ext cx="10058400" cy="3857200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23857">
                <a:tc>
                  <a:txBody>
                    <a:bodyPr/>
                    <a:lstStyle/>
                    <a:p>
                      <a:r>
                        <a:rPr lang="en-US" sz="1450" b="0" cap="all" spc="150" dirty="0">
                          <a:solidFill>
                            <a:schemeClr val="lt1"/>
                          </a:solidFill>
                        </a:rPr>
                        <a:t>PREMISE AND MOTIVATION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50" b="0" cap="all" spc="150" dirty="0">
                          <a:solidFill>
                            <a:schemeClr val="lt1"/>
                          </a:solidFill>
                        </a:rPr>
                        <a:t>Building blocks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50" b="0" cap="all" spc="150" dirty="0">
                          <a:solidFill>
                            <a:schemeClr val="lt1"/>
                          </a:solidFill>
                        </a:rPr>
                        <a:t>Block assembly and analysis 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50" b="0" cap="all" spc="150" dirty="0">
                          <a:solidFill>
                            <a:schemeClr val="lt1"/>
                          </a:solidFill>
                        </a:rPr>
                        <a:t>results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Indistinguishability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The Photon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Second-Order Correlation Function</a:t>
                      </a:r>
                    </a:p>
                    <a:p>
                      <a:pPr lvl="1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- Detecting the Quantum Beat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Conclusions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Plan of Attack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Hong-Ou-Mandel (HOM) Experiment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Probability Distribution</a:t>
                      </a:r>
                    </a:p>
                    <a:p>
                      <a:pPr lvl="1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- Interpreting the Probability Distribution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Future Considerations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Second Order Correlation Function</a:t>
                      </a: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Acknowledgements 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94A7B4-C3EE-756D-7D82-92ACD8F57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>
                <a:solidFill>
                  <a:schemeClr val="tx1"/>
                </a:solidFill>
              </a:rPr>
              <a:t>Second Order Correlation Function - 2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CAA001-11FF-4C03-5911-DDE900D45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2546224"/>
            <a:ext cx="5977938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1"/>
                </a:solidFill>
              </a:rPr>
              <a:t>Output Modelled via Second Order Correlation Function</a:t>
            </a:r>
          </a:p>
          <a:p>
            <a:pPr>
              <a:lnSpc>
                <a:spcPct val="100000"/>
              </a:lnSpc>
            </a:pPr>
            <a:endParaRPr lang="en-US" sz="20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1"/>
                </a:solidFill>
              </a:rPr>
              <a:t>In Quantum Optics, Photon Counting used Rather than Intensity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A2D7A29-3CD7-B174-A5ED-939DE3916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71110" y="2409210"/>
            <a:ext cx="3930805" cy="11497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EB8D73-19D5-36F6-7FE3-FEB6A1B17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5301" y="4316666"/>
            <a:ext cx="3936614" cy="105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1890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357A9-BBBA-FE46-EF60-CADE74BA3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Question of Indistinguishability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8D001-C5B4-F89D-734B-11E22AEC90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1779C5-CD54-E88A-609F-5A23CFBCFFC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sz="200" dirty="0"/>
          </a:p>
          <a:p>
            <a:pPr marL="0" indent="0">
              <a:buNone/>
            </a:pPr>
            <a:endParaRPr lang="en-US" sz="200" dirty="0"/>
          </a:p>
          <a:p>
            <a:r>
              <a:rPr lang="en-US" dirty="0"/>
              <a:t>Can you tell me about the final particle trajectories?</a:t>
            </a:r>
          </a:p>
          <a:p>
            <a:endParaRPr lang="en-US" dirty="0"/>
          </a:p>
          <a:p>
            <a:r>
              <a:rPr lang="en-US" dirty="0"/>
              <a:t>What if they were quantum particles?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44803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Rectangle 1041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46" name="Rectangle 1045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49933DA-5D71-80FC-1300-4C503F918150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21" r="1" b="15890"/>
          <a:stretch/>
        </p:blipFill>
        <p:spPr bwMode="auto">
          <a:xfrm>
            <a:off x="2843" y="10"/>
            <a:ext cx="1218631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8" name="Rectangle 1047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28BF45-7EC8-A353-82F0-EDE617D36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500" dirty="0">
                <a:solidFill>
                  <a:srgbClr val="FFFFFF"/>
                </a:solidFill>
              </a:rPr>
              <a:t>Photon </a:t>
            </a:r>
            <a:r>
              <a:rPr lang="en-US" sz="2500" dirty="0" err="1">
                <a:solidFill>
                  <a:srgbClr val="FFFFFF"/>
                </a:solidFill>
              </a:rPr>
              <a:t>Indistinguishabilty</a:t>
            </a:r>
            <a:r>
              <a:rPr lang="en-US" sz="2500">
                <a:solidFill>
                  <a:srgbClr val="FFFFFF"/>
                </a:solidFill>
              </a:rPr>
              <a:t> </a:t>
            </a:r>
          </a:p>
        </p:txBody>
      </p: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B9E0AA-E68A-1B1B-E42E-2BDF3847A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48648" y="2978254"/>
            <a:ext cx="3153580" cy="2444238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</a:rPr>
              <a:t>Quantum Computing requires the generation of indistinguishable entangled photon pairs</a:t>
            </a: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</a:rPr>
              <a:t>How does one determine photon distinguishability?</a:t>
            </a: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052" name="!!footer rectangle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2298D-346F-BCFD-106C-E8BC6FC24B4C}"/>
              </a:ext>
            </a:extLst>
          </p:cNvPr>
          <p:cNvSpPr txBox="1"/>
          <p:nvPr/>
        </p:nvSpPr>
        <p:spPr>
          <a:xfrm>
            <a:off x="3017339" y="6444734"/>
            <a:ext cx="6694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0" i="0" dirty="0">
                <a:solidFill>
                  <a:srgbClr val="666666"/>
                </a:solidFill>
                <a:effectLst/>
                <a:latin typeface="-apple-system"/>
              </a:rPr>
              <a:t>https://miro.medium.com/max/1024/1*twIJrqreLpie6__bnqE9rg.png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698728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3EF7F4-A024-A2B2-7BFB-8495855B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2994815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>
                <a:solidFill>
                  <a:schemeClr val="tx1"/>
                </a:solidFill>
              </a:rPr>
              <a:t>Plan of Attack - Motivation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2FD5195-7DF5-B448-1A74-16BEC2BA2E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7" y="2546224"/>
            <a:ext cx="2994815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</a:pPr>
            <a:endParaRPr lang="en-US" sz="20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endParaRPr lang="en-US" sz="20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“Time- Resolved Two-Photon Interference”</a:t>
            </a:r>
          </a:p>
          <a:p>
            <a:pPr marL="292608" lvl="1" indent="0">
              <a:lnSpc>
                <a:spcPct val="90000"/>
              </a:lnSpc>
              <a:buNone/>
            </a:pPr>
            <a:r>
              <a:rPr lang="en-US" sz="2000" dirty="0">
                <a:solidFill>
                  <a:schemeClr val="tx1"/>
                </a:solidFill>
              </a:rPr>
              <a:t>by Legero, Wilk, Kuhn, and Rempe (LWKR):</a:t>
            </a:r>
          </a:p>
          <a:p>
            <a:pPr lvl="1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7" name="Content Placeholder 16" descr="Image of author T. Legero">
            <a:extLst>
              <a:ext uri="{FF2B5EF4-FFF2-40B4-BE49-F238E27FC236}">
                <a16:creationId xmlns:a16="http://schemas.microsoft.com/office/drawing/2014/main" id="{646EDCB3-10DE-CADA-7047-AE6ACAAB4E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95" b="19862"/>
          <a:stretch/>
        </p:blipFill>
        <p:spPr bwMode="auto">
          <a:xfrm>
            <a:off x="4059920" y="1"/>
            <a:ext cx="4016408" cy="3401058"/>
          </a:xfrm>
          <a:prstGeom prst="rect">
            <a:avLst/>
          </a:prstGeom>
          <a:noFill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870C858-90D6-AB5E-A4AF-3F4431EE5F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6" r="-2" b="29209"/>
          <a:stretch/>
        </p:blipFill>
        <p:spPr bwMode="auto">
          <a:xfrm>
            <a:off x="8128543" y="3474720"/>
            <a:ext cx="4016408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1020E78-55B2-DC9F-8FA7-09E919D728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8" r="1" b="1753"/>
          <a:stretch/>
        </p:blipFill>
        <p:spPr bwMode="auto">
          <a:xfrm>
            <a:off x="4059924" y="3474720"/>
            <a:ext cx="4021571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original">
            <a:extLst>
              <a:ext uri="{FF2B5EF4-FFF2-40B4-BE49-F238E27FC236}">
                <a16:creationId xmlns:a16="http://schemas.microsoft.com/office/drawing/2014/main" id="{E469C576-63CF-63BF-CBAA-63CE44EC909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30" r="-3" b="4339"/>
          <a:stretch/>
        </p:blipFill>
        <p:spPr bwMode="auto">
          <a:xfrm>
            <a:off x="8123378" y="8890"/>
            <a:ext cx="4021571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4695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3EF7F4-A024-A2B2-7BFB-8495855B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2994815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>
                <a:solidFill>
                  <a:schemeClr val="tx1"/>
                </a:solidFill>
              </a:rPr>
              <a:t>Plan of Attack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2FD5195-7DF5-B448-1A74-16BEC2BA2E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7" y="2546224"/>
            <a:ext cx="2994815" cy="3342747"/>
          </a:xfrm>
        </p:spPr>
        <p:txBody>
          <a:bodyPr vert="horz" lIns="0" tIns="45720" rIns="0" bIns="45720" rtlCol="0">
            <a:normAutofit/>
          </a:bodyPr>
          <a:lstStyle/>
          <a:p>
            <a:pPr lvl="1">
              <a:lnSpc>
                <a:spcPct val="90000"/>
              </a:lnSpc>
            </a:pPr>
            <a:endParaRPr lang="en-US" sz="2000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endParaRPr lang="en-US" sz="2000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Demonstrate Quantum Beat</a:t>
            </a:r>
          </a:p>
          <a:p>
            <a:pPr lvl="1">
              <a:lnSpc>
                <a:spcPct val="90000"/>
              </a:lnSpc>
            </a:pPr>
            <a:endParaRPr lang="en-US" sz="2000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Compare Probability Distributions Found with Idealized HOM Probability Distribution</a:t>
            </a:r>
          </a:p>
          <a:p>
            <a:pPr marL="201168" lvl="1" indent="0">
              <a:lnSpc>
                <a:spcPct val="90000"/>
              </a:lnSpc>
              <a:buNone/>
            </a:pPr>
            <a:endParaRPr lang="en-US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7" name="Content Placeholder 16" descr="Image of author T. Legero">
            <a:extLst>
              <a:ext uri="{FF2B5EF4-FFF2-40B4-BE49-F238E27FC236}">
                <a16:creationId xmlns:a16="http://schemas.microsoft.com/office/drawing/2014/main" id="{646EDCB3-10DE-CADA-7047-AE6ACAAB4E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95" b="19862"/>
          <a:stretch/>
        </p:blipFill>
        <p:spPr bwMode="auto">
          <a:xfrm>
            <a:off x="4059920" y="1"/>
            <a:ext cx="4016408" cy="3401058"/>
          </a:xfrm>
          <a:prstGeom prst="rect">
            <a:avLst/>
          </a:prstGeom>
          <a:noFill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870C858-90D6-AB5E-A4AF-3F4431EE5F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6" r="-2" b="29209"/>
          <a:stretch/>
        </p:blipFill>
        <p:spPr bwMode="auto">
          <a:xfrm>
            <a:off x="8128543" y="3474720"/>
            <a:ext cx="4016408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1020E78-55B2-DC9F-8FA7-09E919D728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8" r="1" b="1753"/>
          <a:stretch/>
        </p:blipFill>
        <p:spPr bwMode="auto">
          <a:xfrm>
            <a:off x="4059924" y="3474720"/>
            <a:ext cx="4021571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original">
            <a:extLst>
              <a:ext uri="{FF2B5EF4-FFF2-40B4-BE49-F238E27FC236}">
                <a16:creationId xmlns:a16="http://schemas.microsoft.com/office/drawing/2014/main" id="{E469C576-63CF-63BF-CBAA-63CE44EC909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30" r="-3" b="4339"/>
          <a:stretch/>
        </p:blipFill>
        <p:spPr bwMode="auto">
          <a:xfrm>
            <a:off x="8123378" y="8890"/>
            <a:ext cx="4021571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8763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Rectangle 207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76" name="Straight Connector 2075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78" name="Rectangle 2077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47A27F-70F0-5C7F-A9B1-2405896E7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223" y="321729"/>
            <a:ext cx="3850520" cy="191448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Plan of Attack - Process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C36A7D5-870A-D630-563C-B299DA9CE6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9" r="2" b="14141"/>
          <a:stretch/>
        </p:blipFill>
        <p:spPr bwMode="auto">
          <a:xfrm>
            <a:off x="315527" y="321729"/>
            <a:ext cx="3683446" cy="3463417"/>
          </a:xfrm>
          <a:prstGeom prst="rect">
            <a:avLst/>
          </a:prstGeom>
          <a:noFill/>
        </p:spPr>
      </p:pic>
      <p:pic>
        <p:nvPicPr>
          <p:cNvPr id="19" name="Picture 18" descr="Alexandre Blais - John Simon Guggenheim Memorial Foundation">
            <a:extLst>
              <a:ext uri="{FF2B5EF4-FFF2-40B4-BE49-F238E27FC236}">
                <a16:creationId xmlns:a16="http://schemas.microsoft.com/office/drawing/2014/main" id="{DE236867-EF48-D269-4475-15D1B327AA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82" r="-2" b="18780"/>
          <a:stretch/>
        </p:blipFill>
        <p:spPr bwMode="auto">
          <a:xfrm>
            <a:off x="4090413" y="321732"/>
            <a:ext cx="3126813" cy="2052337"/>
          </a:xfrm>
          <a:prstGeom prst="rect">
            <a:avLst/>
          </a:prstGeom>
          <a:noFill/>
        </p:spPr>
      </p:pic>
      <p:cxnSp>
        <p:nvCxnSpPr>
          <p:cNvPr id="2080" name="Straight Connector 2079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19801" y="2397087"/>
            <a:ext cx="3566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0F570381-C977-18C6-75FB-F7B9331336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75" r="2" b="23478"/>
          <a:stretch/>
        </p:blipFill>
        <p:spPr bwMode="auto">
          <a:xfrm>
            <a:off x="315527" y="3871329"/>
            <a:ext cx="3683446" cy="2235308"/>
          </a:xfrm>
          <a:prstGeom prst="rect">
            <a:avLst/>
          </a:prstGeom>
          <a:noFill/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589EED9-21A4-193A-1EC2-61BA7DCC41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6690"/>
          <a:stretch/>
        </p:blipFill>
        <p:spPr bwMode="auto">
          <a:xfrm>
            <a:off x="4090413" y="2460250"/>
            <a:ext cx="3126813" cy="3647119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DA9610-4699-16BB-8734-482353A62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99223" y="2557953"/>
            <a:ext cx="3850520" cy="3548683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sz="2000" dirty="0"/>
              <a:t>“Signatures of Hong-Ou-Mandel Interference at Microwave Frequencies” </a:t>
            </a:r>
          </a:p>
          <a:p>
            <a:pPr lvl="1"/>
            <a:r>
              <a:rPr lang="en-US" sz="2000" dirty="0"/>
              <a:t>by M. J. Woolley, C. Lang, C. Eichler, A. Wallraff, and A. </a:t>
            </a:r>
            <a:r>
              <a:rPr lang="en-US" sz="2000" dirty="0" err="1"/>
              <a:t>Blais</a:t>
            </a:r>
            <a:r>
              <a:rPr lang="en-US" sz="2000" dirty="0"/>
              <a:t> (WLEWB)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2082" name="Rectangle 2081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 descr="Michael Woolley">
            <a:extLst>
              <a:ext uri="{FF2B5EF4-FFF2-40B4-BE49-F238E27FC236}">
                <a16:creationId xmlns:a16="http://schemas.microsoft.com/office/drawing/2014/main" id="{BBBF2AE0-67FB-9355-9B76-278D6AC54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838" y="2136667"/>
            <a:ext cx="2195627" cy="21956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7974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Rectangle 207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76" name="Straight Connector 2075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78" name="Rectangle 2077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47A27F-70F0-5C7F-A9B1-2405896E7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223" y="321729"/>
            <a:ext cx="3850520" cy="191448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Plan of Attack - Process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C36A7D5-870A-D630-563C-B299DA9CE6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9" r="2" b="14141"/>
          <a:stretch/>
        </p:blipFill>
        <p:spPr bwMode="auto">
          <a:xfrm>
            <a:off x="315527" y="321729"/>
            <a:ext cx="3683446" cy="3463417"/>
          </a:xfrm>
          <a:prstGeom prst="rect">
            <a:avLst/>
          </a:prstGeom>
          <a:noFill/>
        </p:spPr>
      </p:pic>
      <p:pic>
        <p:nvPicPr>
          <p:cNvPr id="19" name="Picture 18" descr="Alexandre Blais - John Simon Guggenheim Memorial Foundation">
            <a:extLst>
              <a:ext uri="{FF2B5EF4-FFF2-40B4-BE49-F238E27FC236}">
                <a16:creationId xmlns:a16="http://schemas.microsoft.com/office/drawing/2014/main" id="{DE236867-EF48-D269-4475-15D1B327AA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82" r="-2" b="18780"/>
          <a:stretch/>
        </p:blipFill>
        <p:spPr bwMode="auto">
          <a:xfrm>
            <a:off x="4090413" y="321732"/>
            <a:ext cx="3126813" cy="2052337"/>
          </a:xfrm>
          <a:prstGeom prst="rect">
            <a:avLst/>
          </a:prstGeom>
          <a:noFill/>
        </p:spPr>
      </p:pic>
      <p:cxnSp>
        <p:nvCxnSpPr>
          <p:cNvPr id="2080" name="Straight Connector 2079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19801" y="2397087"/>
            <a:ext cx="3566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0F570381-C977-18C6-75FB-F7B9331336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75" r="2" b="23478"/>
          <a:stretch/>
        </p:blipFill>
        <p:spPr bwMode="auto">
          <a:xfrm>
            <a:off x="315527" y="3871329"/>
            <a:ext cx="3683446" cy="2235308"/>
          </a:xfrm>
          <a:prstGeom prst="rect">
            <a:avLst/>
          </a:prstGeom>
          <a:noFill/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589EED9-21A4-193A-1EC2-61BA7DCC41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6690"/>
          <a:stretch/>
        </p:blipFill>
        <p:spPr bwMode="auto">
          <a:xfrm>
            <a:off x="4090413" y="2460250"/>
            <a:ext cx="3126813" cy="3647119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DA9610-4699-16BB-8734-482353A62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99223" y="2557953"/>
            <a:ext cx="3850520" cy="3548683"/>
          </a:xfrm>
        </p:spPr>
        <p:txBody>
          <a:bodyPr vert="horz" lIns="0" tIns="45720" rIns="0" bIns="45720" rtlCol="0"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 marL="450342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◦"/>
              <a:tabLst>
                <a:tab pos="914400" algn="l"/>
              </a:tabLst>
            </a:pPr>
            <a:r>
              <a:rPr lang="en-US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Perform Hung-0u-Mandel Experiment on Incident Photons</a:t>
            </a:r>
          </a:p>
          <a:p>
            <a:pPr marL="450342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◦"/>
              <a:tabLst>
                <a:tab pos="914400" algn="l"/>
              </a:tabLst>
            </a:pPr>
            <a:endParaRPr lang="en-CA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0342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◦"/>
              <a:tabLst>
                <a:tab pos="914400" algn="l"/>
              </a:tabLst>
            </a:pPr>
            <a:r>
              <a:rPr lang="en-US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Determine Associated </a:t>
            </a: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US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econd </a:t>
            </a: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n-US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rder Correlation Function</a:t>
            </a:r>
          </a:p>
          <a:p>
            <a:pPr marL="450342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◦"/>
              <a:tabLst>
                <a:tab pos="914400" algn="l"/>
              </a:tabLst>
            </a:pPr>
            <a:endParaRPr lang="en-CA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0342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◦"/>
              <a:tabLst>
                <a:tab pos="914400" algn="l"/>
              </a:tabLst>
            </a:pPr>
            <a:r>
              <a:rPr lang="en-US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Integrate Second-order Correlation </a:t>
            </a: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US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unction </a:t>
            </a: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</a:t>
            </a:r>
            <a:r>
              <a:rPr lang="en-US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 all Possible </a:t>
            </a: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n-US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etection </a:t>
            </a: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imes</a:t>
            </a:r>
            <a:endParaRPr lang="en-CA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2082" name="Rectangle 2081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 descr="Michael Woolley">
            <a:extLst>
              <a:ext uri="{FF2B5EF4-FFF2-40B4-BE49-F238E27FC236}">
                <a16:creationId xmlns:a16="http://schemas.microsoft.com/office/drawing/2014/main" id="{BBBF2AE0-67FB-9355-9B76-278D6AC54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838" y="2136667"/>
            <a:ext cx="2195627" cy="21956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640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1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blackboard, white&#10;&#10;Description automatically generated">
            <a:extLst>
              <a:ext uri="{FF2B5EF4-FFF2-40B4-BE49-F238E27FC236}">
                <a16:creationId xmlns:a16="http://schemas.microsoft.com/office/drawing/2014/main" id="{D50C4F9D-ED9E-698D-5CB1-8D3921AE7A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9A70B5-2330-4974-B2DE-26FB34AD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Plan of Attack – What is Needed </a:t>
            </a:r>
            <a:endParaRPr lang="en-CA" dirty="0"/>
          </a:p>
        </p:txBody>
      </p:sp>
      <p:cxnSp>
        <p:nvCxnSpPr>
          <p:cNvPr id="28" name="Straight Connector 23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571E2C5E-FD96-F142-42A4-EB9B6BEA9C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8024954"/>
              </p:ext>
            </p:extLst>
          </p:nvPr>
        </p:nvGraphicFramePr>
        <p:xfrm>
          <a:off x="1097280" y="2108201"/>
          <a:ext cx="10058400" cy="37608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D877C87-D11D-78DD-2FB3-C377FF6A5A90}"/>
              </a:ext>
            </a:extLst>
          </p:cNvPr>
          <p:cNvSpPr txBox="1"/>
          <p:nvPr/>
        </p:nvSpPr>
        <p:spPr>
          <a:xfrm>
            <a:off x="4584046" y="6428893"/>
            <a:ext cx="302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https://www.gettyimages.ca/</a:t>
            </a:r>
          </a:p>
        </p:txBody>
      </p:sp>
    </p:spTree>
    <p:extLst>
      <p:ext uri="{BB962C8B-B14F-4D97-AF65-F5344CB8AC3E}">
        <p14:creationId xmlns:p14="http://schemas.microsoft.com/office/powerpoint/2010/main" val="274692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{95FFFB95-13CB-46C2-881F-4FB8FED3FD2A}tf22712842_win32</Template>
  <TotalTime>271</TotalTime>
  <Words>555</Words>
  <Application>Microsoft Office PowerPoint</Application>
  <PresentationFormat>Widescreen</PresentationFormat>
  <Paragraphs>126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-apple-system</vt:lpstr>
      <vt:lpstr>Arial</vt:lpstr>
      <vt:lpstr>Bookman Old Style</vt:lpstr>
      <vt:lpstr>Calibri</vt:lpstr>
      <vt:lpstr>Cambria Math</vt:lpstr>
      <vt:lpstr>Franklin Gothic Book</vt:lpstr>
      <vt:lpstr>1_RetrospectVTI</vt:lpstr>
      <vt:lpstr>Bitmap Image</vt:lpstr>
      <vt:lpstr>Can You Feel the Beat?</vt:lpstr>
      <vt:lpstr>Summary of Contents</vt:lpstr>
      <vt:lpstr>The Question of Indistinguishability </vt:lpstr>
      <vt:lpstr>Photon Indistinguishabilty </vt:lpstr>
      <vt:lpstr>Plan of Attack - Motivation</vt:lpstr>
      <vt:lpstr>Plan of Attack</vt:lpstr>
      <vt:lpstr>Plan of Attack - Process</vt:lpstr>
      <vt:lpstr>Plan of Attack - Process</vt:lpstr>
      <vt:lpstr>Plan of Attack – What is Needed </vt:lpstr>
      <vt:lpstr>The Photon - 1</vt:lpstr>
      <vt:lpstr>The Photon - 2</vt:lpstr>
      <vt:lpstr>The Photon - 3</vt:lpstr>
      <vt:lpstr>The Photon - 4</vt:lpstr>
      <vt:lpstr>The HOM Experiment - 1 </vt:lpstr>
      <vt:lpstr>The HOM Experiment - 2</vt:lpstr>
      <vt:lpstr>The HOM Experiment - 3</vt:lpstr>
      <vt:lpstr>The HOM Experiment – The Math - 1</vt:lpstr>
      <vt:lpstr>The HOM Experiment – The Math - 2</vt:lpstr>
      <vt:lpstr>The Second Order Correlation Function</vt:lpstr>
      <vt:lpstr>Second Order Correlation Function - 2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You Feel the Beat?</dc:title>
  <dc:creator>Shivam Suthendran</dc:creator>
  <cp:lastModifiedBy>Shivam Suthendran</cp:lastModifiedBy>
  <cp:revision>3</cp:revision>
  <dcterms:created xsi:type="dcterms:W3CDTF">2022-09-04T17:00:55Z</dcterms:created>
  <dcterms:modified xsi:type="dcterms:W3CDTF">2022-09-05T21:20:39Z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